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274" r:id="rId2"/>
    <p:sldId id="276" r:id="rId3"/>
    <p:sldId id="492" r:id="rId4"/>
    <p:sldId id="493" r:id="rId5"/>
    <p:sldId id="519" r:id="rId6"/>
    <p:sldId id="520" r:id="rId7"/>
    <p:sldId id="527" r:id="rId8"/>
    <p:sldId id="528" r:id="rId9"/>
    <p:sldId id="529" r:id="rId10"/>
    <p:sldId id="524" r:id="rId11"/>
    <p:sldId id="495" r:id="rId12"/>
    <p:sldId id="525" r:id="rId13"/>
    <p:sldId id="526" r:id="rId14"/>
    <p:sldId id="534" r:id="rId15"/>
    <p:sldId id="530" r:id="rId16"/>
    <p:sldId id="531" r:id="rId17"/>
    <p:sldId id="532" r:id="rId18"/>
    <p:sldId id="533" r:id="rId19"/>
    <p:sldId id="540" r:id="rId20"/>
    <p:sldId id="541" r:id="rId21"/>
    <p:sldId id="542" r:id="rId22"/>
    <p:sldId id="543" r:id="rId23"/>
    <p:sldId id="54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Course Overview" id="{BC4A3995-4CED-4320-A673-95328C9C809D}">
          <p14:sldIdLst>
            <p14:sldId id="493"/>
            <p14:sldId id="519"/>
            <p14:sldId id="520"/>
            <p14:sldId id="527"/>
            <p14:sldId id="528"/>
            <p14:sldId id="529"/>
            <p14:sldId id="524"/>
            <p14:sldId id="495"/>
            <p14:sldId id="525"/>
            <p14:sldId id="526"/>
            <p14:sldId id="534"/>
            <p14:sldId id="530"/>
            <p14:sldId id="531"/>
            <p14:sldId id="532"/>
            <p14:sldId id="533"/>
          </p14:sldIdLst>
        </p14:section>
        <p14:section name="Conclusion" id="{10E03AB1-9AA8-4E86-9A64-D741901E50A2}">
          <p14:sldIdLst>
            <p14:sldId id="540"/>
            <p14:sldId id="541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20" autoAdjust="0"/>
  </p:normalViewPr>
  <p:slideViewPr>
    <p:cSldViewPr snapToGrid="0" showGuides="1">
      <p:cViewPr varScale="1">
        <p:scale>
          <a:sx n="71" d="100"/>
          <a:sy n="71" d="100"/>
        </p:scale>
        <p:origin x="654" y="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20.2.2019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9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7756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369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7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6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72/java-web" TargetMode="External"/><Relationship Id="rId3" Type="http://schemas.openxmlformats.org/officeDocument/2006/relationships/hyperlink" Target="https://softuni.bg/trainings/2295/java-mvc-frameworks-spring-february-2019" TargetMode="External"/><Relationship Id="rId7" Type="http://schemas.openxmlformats.org/officeDocument/2006/relationships/hyperlink" Target="https://www.facebook.com/groups/JavaWebJanuary201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75.png"/><Relationship Id="rId26" Type="http://schemas.openxmlformats.org/officeDocument/2006/relationships/image" Target="../media/image77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72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69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73.png"/><Relationship Id="rId22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78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1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Course Introduction</a:t>
            </a:r>
          </a:p>
          <a:p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MVC Frameworks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05C734-33CE-4D0B-A9FC-770444F26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0" y="2185796"/>
            <a:ext cx="3503612" cy="1918613"/>
          </a:xfrm>
          <a:prstGeom prst="rect">
            <a:avLst/>
          </a:prstGeom>
        </p:spPr>
      </p:pic>
      <p:pic>
        <p:nvPicPr>
          <p:cNvPr id="16" name="Картина 2">
            <a:extLst>
              <a:ext uri="{FF2B5EF4-FFF2-40B4-BE49-F238E27FC236}">
                <a16:creationId xmlns:a16="http://schemas.microsoft.com/office/drawing/2014/main" id="{2B227AC5-074E-4824-910E-563C9EAC7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72" y="2893811"/>
            <a:ext cx="3228262" cy="24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Web Module at </a:t>
            </a:r>
            <a:r>
              <a:rPr lang="en-US" noProof="1" smtClean="0"/>
              <a:t>SoftUni</a:t>
            </a:r>
            <a:r>
              <a:rPr lang="en-US" smtClean="0"/>
              <a:t> – Timeline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84868" y="2876044"/>
            <a:ext cx="6631110" cy="352475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Lessons</a:t>
            </a:r>
            <a:r>
              <a:rPr lang="bg-BG" dirty="0" smtClean="0">
                <a:solidFill>
                  <a:schemeClr val="bg2"/>
                </a:solidFill>
              </a:rPr>
              <a:t> </a:t>
            </a:r>
            <a:r>
              <a:rPr lang="bg-BG" dirty="0">
                <a:solidFill>
                  <a:schemeClr val="bg2"/>
                </a:solidFill>
              </a:rPr>
              <a:t>+ </a:t>
            </a:r>
            <a:r>
              <a:rPr lang="en-US" dirty="0">
                <a:solidFill>
                  <a:schemeClr val="bg2"/>
                </a:solidFill>
              </a:rPr>
              <a:t>exercises + </a:t>
            </a:r>
            <a:r>
              <a:rPr lang="en-US" dirty="0" smtClean="0">
                <a:solidFill>
                  <a:schemeClr val="bg2"/>
                </a:solidFill>
              </a:rPr>
              <a:t>project</a:t>
            </a:r>
            <a:endParaRPr lang="bg-BG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weeks</a:t>
            </a:r>
            <a:r>
              <a:rPr lang="bg-BG" dirty="0">
                <a:solidFill>
                  <a:schemeClr val="bg2"/>
                </a:solidFill>
              </a:rPr>
              <a:t> * </a:t>
            </a:r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Start: </a:t>
            </a:r>
            <a:r>
              <a:rPr lang="en-US" dirty="0" smtClean="0">
                <a:solidFill>
                  <a:schemeClr val="bg2"/>
                </a:solidFill>
              </a:rPr>
              <a:t>25-Feb-2019</a:t>
            </a:r>
            <a:endParaRPr lang="en-US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Project </a:t>
            </a:r>
            <a:r>
              <a:rPr lang="en-US" dirty="0">
                <a:solidFill>
                  <a:schemeClr val="bg2"/>
                </a:solidFill>
              </a:rPr>
              <a:t>Defense: </a:t>
            </a:r>
            <a:r>
              <a:rPr lang="en-US" dirty="0" smtClean="0">
                <a:solidFill>
                  <a:schemeClr val="bg2"/>
                </a:solidFill>
              </a:rPr>
              <a:t>14-Apr-2019</a:t>
            </a:r>
            <a:endParaRPr lang="bg-BG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839" y="2876046"/>
            <a:ext cx="2255176" cy="3524754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Web Development Basics</a:t>
            </a: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/>
                </a:solidFill>
              </a:rPr>
              <a:t>Lessons</a:t>
            </a:r>
            <a:r>
              <a:rPr lang="bg-BG" dirty="0">
                <a:solidFill>
                  <a:schemeClr val="bg2"/>
                </a:solidFill>
              </a:rPr>
              <a:t> + </a:t>
            </a:r>
            <a:r>
              <a:rPr lang="en-US" dirty="0">
                <a:solidFill>
                  <a:schemeClr val="bg2"/>
                </a:solidFill>
              </a:rPr>
              <a:t>exercises + exam</a:t>
            </a:r>
            <a:endParaRPr lang="bg-BG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weeks</a:t>
            </a:r>
            <a:r>
              <a:rPr lang="bg-BG" dirty="0">
                <a:solidFill>
                  <a:schemeClr val="bg2"/>
                </a:solidFill>
              </a:rPr>
              <a:t> * </a:t>
            </a:r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Start: 14-Jan-2019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Exam: 24-Feb-2019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7400" y="2876044"/>
            <a:ext cx="1905000" cy="352475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Web 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Re-Take Exams</a:t>
            </a:r>
            <a:endParaRPr lang="bg-BG" sz="2400" b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Third and forth </a:t>
            </a:r>
            <a:r>
              <a:rPr lang="en-US" dirty="0">
                <a:solidFill>
                  <a:schemeClr val="bg2"/>
                </a:solidFill>
              </a:rPr>
              <a:t>week of </a:t>
            </a:r>
            <a:r>
              <a:rPr lang="en-US" dirty="0" smtClean="0">
                <a:solidFill>
                  <a:schemeClr val="bg2"/>
                </a:solidFill>
              </a:rPr>
              <a:t>April 2019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256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14-Jan-2019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3158925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24-Feb-2019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8898301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14-Apr-2019</a:t>
            </a:r>
            <a:endParaRPr lang="en-US" sz="2000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96902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2837" y="199056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8014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51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3049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850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4021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8101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355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81361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6540" y="2005207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85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6396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356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81447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6897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22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8907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59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Scoring System for the Course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62" y="2173901"/>
            <a:ext cx="4303560" cy="4303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515319">
            <a:off x="8337667" y="3611783"/>
            <a:ext cx="2403532" cy="3555604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6091081" y="4033133"/>
            <a:ext cx="181552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bg2"/>
                </a:solidFill>
              </a:rPr>
              <a:t>Evaluation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3344646" y="4031506"/>
            <a:ext cx="2436754" cy="2856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9264318" y="5061342"/>
            <a:ext cx="1579421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200" b="1" dirty="0" smtClean="0"/>
              <a:t>Project</a:t>
            </a:r>
            <a:r>
              <a:rPr lang="bg-BG" sz="3200" b="1" dirty="0" smtClean="0"/>
              <a:t> </a:t>
            </a:r>
            <a:r>
              <a:rPr lang="bg-BG" sz="3200" b="1" dirty="0"/>
              <a:t/>
            </a:r>
            <a:br>
              <a:rPr lang="bg-BG" sz="3200" b="1" dirty="0"/>
            </a:br>
            <a:r>
              <a:rPr lang="en-US" sz="3200" b="1" dirty="0"/>
              <a:t>85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945979">
            <a:off x="3549938" y="1315636"/>
            <a:ext cx="2436754" cy="28561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3572144" y="2190841"/>
            <a:ext cx="1685656" cy="9355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400" b="1" dirty="0"/>
              <a:t>Homework</a:t>
            </a:r>
            <a:r>
              <a:rPr lang="bg-BG" sz="2400" b="1" dirty="0"/>
              <a:t> </a:t>
            </a:r>
            <a:br>
              <a:rPr lang="bg-BG" sz="2400" b="1" dirty="0"/>
            </a:br>
            <a:r>
              <a:rPr lang="bg-BG" sz="2400" b="1" dirty="0"/>
              <a:t>1</a:t>
            </a:r>
            <a:r>
              <a:rPr lang="en-US" sz="2400" b="1" dirty="0"/>
              <a:t>5</a:t>
            </a:r>
            <a:r>
              <a:rPr lang="bg-BG" sz="2400" b="1" dirty="0"/>
              <a:t>%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2F45E-560E-4CFD-9D9D-F462410FEDA6}"/>
              </a:ext>
            </a:extLst>
          </p:cNvPr>
          <p:cNvSpPr txBox="1"/>
          <p:nvPr/>
        </p:nvSpPr>
        <p:spPr>
          <a:xfrm rot="50800">
            <a:off x="3607641" y="5162415"/>
            <a:ext cx="1189293" cy="1059873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0000" lnSpcReduction="2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200" b="1" dirty="0"/>
              <a:t>Forum   Activity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984">
            <a:off x="7653907" y="1089048"/>
            <a:ext cx="2436754" cy="28561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82F45E-560E-4CFD-9D9D-F462410FEDA6}"/>
              </a:ext>
            </a:extLst>
          </p:cNvPr>
          <p:cNvSpPr txBox="1"/>
          <p:nvPr/>
        </p:nvSpPr>
        <p:spPr>
          <a:xfrm>
            <a:off x="8494888" y="1762756"/>
            <a:ext cx="1408065" cy="105987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400" b="1" dirty="0"/>
              <a:t>Presence in class</a:t>
            </a:r>
            <a:r>
              <a:rPr lang="bg-BG" sz="2400" b="1" dirty="0"/>
              <a:t> </a:t>
            </a:r>
            <a:br>
              <a:rPr lang="bg-BG" sz="2400" b="1" dirty="0"/>
            </a:br>
            <a:r>
              <a:rPr lang="en-US" sz="2400" b="1" dirty="0"/>
              <a:t>5</a:t>
            </a:r>
            <a:r>
              <a:rPr lang="bg-BG" sz="2400" b="1" dirty="0"/>
              <a:t>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413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Your homework is mainly work in class!</a:t>
            </a:r>
          </a:p>
          <a:p>
            <a:pPr lvl="1"/>
            <a:r>
              <a:rPr lang="en-US" dirty="0" smtClean="0"/>
              <a:t>Lesson days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slides + live demos + exercises</a:t>
            </a:r>
          </a:p>
          <a:p>
            <a:pPr lvl="1"/>
            <a:r>
              <a:rPr lang="en-US" dirty="0" smtClean="0"/>
              <a:t>Exercise days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only exercises</a:t>
            </a:r>
          </a:p>
          <a:p>
            <a:r>
              <a:rPr lang="en-US" dirty="0" smtClean="0"/>
              <a:t>How to submit your homework?</a:t>
            </a:r>
          </a:p>
          <a:p>
            <a:pPr lvl="1"/>
            <a:r>
              <a:rPr lang="en-US" dirty="0" smtClean="0"/>
              <a:t>Submitted on the course page in </a:t>
            </a:r>
            <a:r>
              <a:rPr lang="en-US" dirty="0" smtClean="0">
                <a:solidFill>
                  <a:schemeClr val="bg1"/>
                </a:solidFill>
              </a:rPr>
              <a:t>softuni.bg</a:t>
            </a:r>
          </a:p>
          <a:p>
            <a:r>
              <a:rPr lang="en-US" dirty="0" smtClean="0"/>
              <a:t>Project defense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 Assignments &amp;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76" y="1929758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6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 project</a:t>
            </a:r>
            <a:endParaRPr lang="en-US" dirty="0" smtClean="0"/>
          </a:p>
          <a:p>
            <a:pPr lvl="1"/>
            <a:r>
              <a:rPr lang="en-US" dirty="0" smtClean="0"/>
              <a:t>Implementing a </a:t>
            </a:r>
            <a:r>
              <a:rPr lang="en-US" dirty="0" smtClean="0"/>
              <a:t>web </a:t>
            </a:r>
            <a:r>
              <a:rPr lang="en-US" dirty="0" smtClean="0"/>
              <a:t>application using </a:t>
            </a:r>
            <a:r>
              <a:rPr lang="en-US" dirty="0" smtClean="0"/>
              <a:t>Spring Framework</a:t>
            </a:r>
            <a:endParaRPr lang="en-US" dirty="0" smtClean="0"/>
          </a:p>
          <a:p>
            <a:pPr lvl="1"/>
            <a:r>
              <a:rPr lang="en-US" dirty="0" smtClean="0"/>
              <a:t>Project Defense: 20 minutes.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48" y="3541142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We Need Additionally?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8" y="1900239"/>
            <a:ext cx="7086600" cy="820737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 smtClean="0"/>
              <a:t>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 smtClean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 smtClean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 smtClean="0"/>
              <a:t>Official discussion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 smtClean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 smtClean="0"/>
              <a:t>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</a:t>
            </a:r>
            <a:r>
              <a:rPr lang="en-US" dirty="0" smtClean="0"/>
              <a:t>Web </a:t>
            </a:r>
            <a:r>
              <a:rPr lang="en-US" dirty="0" smtClean="0"/>
              <a:t>Course Web Site, Forum and FB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563" y="1872677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u="sng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3"/>
              </a:rPr>
              <a:t>https://softuni.bg/trainings/2295/java-mvc-frameworks-spring-february-2019</a:t>
            </a:r>
            <a:endParaRPr lang="en-US" sz="2400" b="1" u="sng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133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133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34" y="517902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9600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</a:rPr>
              <a:t>https://</a:t>
            </a:r>
            <a:r>
              <a:rPr lang="en-US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/>
              </a:rPr>
              <a:t>www.facebook.com/groups/JavaWebJanuary2019</a:t>
            </a:r>
            <a:r>
              <a:rPr lang="en-US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</a:rPr>
              <a:t>/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14224" y="3775380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8"/>
              </a:rPr>
              <a:t>https://softuni.bg/forum/categories/72/java-web</a:t>
            </a:r>
            <a:endParaRPr lang="en-US" b="1" noProof="1">
              <a:solidFill>
                <a:srgbClr val="F2AC44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7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bg1"/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homework assignments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projects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solidFill>
                  <a:srgbClr val="FFA000"/>
                </a:solidFill>
                <a:hlinkClick r:id="rId2"/>
              </a:rPr>
              <a:t>web site</a:t>
            </a:r>
            <a:r>
              <a:rPr lang="en-US" dirty="0">
                <a:solidFill>
                  <a:srgbClr val="FFA000"/>
                </a:solidFill>
              </a:rPr>
              <a:t> </a:t>
            </a:r>
            <a:r>
              <a:rPr lang="en-US" dirty="0"/>
              <a:t>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smtClean="0"/>
              <a:t>Java Web Frameworks </a:t>
            </a:r>
            <a:r>
              <a:rPr lang="en-US" dirty="0"/>
              <a:t>Slides and Videos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090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2800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064" y="1981201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8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 &amp;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The Trainers Team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Organization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 smtClean="0"/>
              <a:t>Homework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 smtClean="0"/>
              <a:t>Project Defense</a:t>
            </a:r>
            <a:endParaRPr lang="en-US" dirty="0" smtClean="0"/>
          </a:p>
          <a:p>
            <a:pPr>
              <a:lnSpc>
                <a:spcPts val="4000"/>
              </a:lnSpc>
            </a:pP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7387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30356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700671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8515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7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727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u="sng" smtClean="0">
                <a:solidFill>
                  <a:schemeClr val="bg1"/>
                </a:solidFill>
              </a:rPr>
              <a:t>sli.do</a:t>
            </a:r>
            <a:r>
              <a:rPr lang="en-US" sz="6000" b="1" smtClean="0"/>
              <a:t/>
            </a:r>
            <a:br>
              <a:rPr lang="en-US" sz="6000" b="1" smtClean="0"/>
            </a:br>
            <a:r>
              <a:rPr lang="en-US" sz="11500" b="1" smtClean="0"/>
              <a:t>#</a:t>
            </a:r>
            <a:r>
              <a:rPr lang="en-US" sz="11500" b="1" noProof="1" smtClean="0"/>
              <a:t>java-web</a:t>
            </a:r>
            <a:endParaRPr lang="en-US" sz="6000" b="1" noProof="1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5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20" y="1831187"/>
            <a:ext cx="3099890" cy="1594593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615108" y="5106396"/>
            <a:ext cx="10961783" cy="768084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  <a:p>
            <a:endParaRPr lang="bg-BG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MVC Frameworks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745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Course Introduction</a:t>
            </a:r>
            <a:r>
              <a:rPr lang="en-US" dirty="0" smtClean="0"/>
              <a:t> – Course Program, Trainers, </a:t>
            </a:r>
            <a:r>
              <a:rPr lang="en-US" dirty="0" smtClean="0"/>
              <a:t>                          Project defenses, Resources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SpringBoot Introduction</a:t>
            </a:r>
            <a:r>
              <a:rPr lang="en-US" dirty="0"/>
              <a:t>-</a:t>
            </a:r>
            <a:r>
              <a:rPr lang="en-US" dirty="0" smtClean="0"/>
              <a:t> What is SpringBoot?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noProof="1" smtClean="0">
                <a:solidFill>
                  <a:schemeClr val="bg1"/>
                </a:solidFill>
              </a:rPr>
              <a:t>Spring Essentials</a:t>
            </a:r>
            <a:r>
              <a:rPr lang="en-US" dirty="0" smtClean="0"/>
              <a:t>– Everything important you need to know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Unit Testing &amp; Isolation</a:t>
            </a:r>
            <a:r>
              <a:rPr lang="en-US" dirty="0" smtClean="0"/>
              <a:t>– Testing our app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Thymeleaf &amp; Controllers</a:t>
            </a:r>
            <a:r>
              <a:rPr lang="en-US" dirty="0" smtClean="0"/>
              <a:t>– Template engine and controllers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JS &amp; AJAX</a:t>
            </a:r>
            <a:r>
              <a:rPr lang="en-US" dirty="0" smtClean="0"/>
              <a:t>– JS Basics and AJAX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MVC Frameworks – </a:t>
            </a:r>
            <a:r>
              <a:rPr lang="en-US" dirty="0" smtClean="0"/>
              <a:t>Course </a:t>
            </a:r>
            <a:r>
              <a:rPr lang="en-US" dirty="0" smtClean="0"/>
              <a:t>Program(1)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723" y="1710529"/>
            <a:ext cx="1626632" cy="1626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FD654-46B5-4673-81B6-EFAC44685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42" y="4990528"/>
            <a:ext cx="2892124" cy="16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Integration Testing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Testing our app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Filters &amp; User Authentication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How to secure our app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Workshops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bg1"/>
                </a:solidFill>
              </a:rPr>
              <a:t>Error Handling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How to handle errors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Workshops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MVC Frameworks – Course </a:t>
            </a:r>
            <a:r>
              <a:rPr lang="en-US" dirty="0" smtClean="0"/>
              <a:t>Program(2)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051" y="1506208"/>
            <a:ext cx="1502535" cy="1502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F838F-840A-4BFC-9ED8-77F70851A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25" y="4639215"/>
            <a:ext cx="3963361" cy="221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5080198"/>
            <a:ext cx="1587677" cy="1587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3F78C-638D-4D83-A4F3-CD0DF66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03" y="5232598"/>
            <a:ext cx="1952886" cy="16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72" y="10668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1628336" y="5580200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91766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noProof="1" smtClean="0">
                <a:solidFill>
                  <a:schemeClr val="bg1"/>
                </a:solidFill>
              </a:rPr>
              <a:t>Doncho Minkov</a:t>
            </a:r>
          </a:p>
          <a:p>
            <a:pPr lvl="2"/>
            <a:r>
              <a:rPr lang="en-US" noProof="1" smtClean="0"/>
              <a:t>Senior Full Stack Developer in SoftUni</a:t>
            </a:r>
            <a:endParaRPr lang="bg-BG" dirty="0" smtClean="0"/>
          </a:p>
          <a:p>
            <a:pPr lvl="2"/>
            <a:r>
              <a:rPr lang="en-US" dirty="0" smtClean="0"/>
              <a:t>10+ years in IT</a:t>
            </a:r>
            <a:endParaRPr lang="bg-BG" dirty="0" smtClean="0"/>
          </a:p>
          <a:p>
            <a:pPr lvl="3"/>
            <a:r>
              <a:rPr lang="en-US" dirty="0" smtClean="0"/>
              <a:t>8+ years of experience as a </a:t>
            </a:r>
          </a:p>
          <a:p>
            <a:pPr marL="1827657" lvl="3" indent="0">
              <a:buNone/>
            </a:pPr>
            <a:r>
              <a:rPr lang="en-US" dirty="0" smtClean="0"/>
              <a:t>Technical Trainer @ Telerik Academy</a:t>
            </a:r>
          </a:p>
          <a:p>
            <a:pPr lvl="3"/>
            <a:r>
              <a:rPr lang="en-US" dirty="0" smtClean="0"/>
              <a:t>Front-end developer by heart</a:t>
            </a:r>
            <a:endParaRPr lang="bg-BG" dirty="0" smtClean="0"/>
          </a:p>
          <a:p>
            <a:pPr lvl="4"/>
            <a:r>
              <a:rPr lang="en-US" dirty="0" smtClean="0"/>
              <a:t>Software developer by need</a:t>
            </a:r>
          </a:p>
          <a:p>
            <a:pPr lvl="2"/>
            <a:r>
              <a:rPr lang="en-US" dirty="0" smtClean="0"/>
              <a:t>Experience with all popular mobile platforms</a:t>
            </a:r>
            <a:endParaRPr lang="bg-BG" dirty="0" smtClean="0"/>
          </a:p>
          <a:p>
            <a:pPr lvl="3"/>
            <a:r>
              <a:rPr lang="en-US" dirty="0" smtClean="0"/>
              <a:t>Android, iOS, Windows</a:t>
            </a:r>
            <a:endParaRPr lang="bg-BG" dirty="0" smtClean="0"/>
          </a:p>
          <a:p>
            <a:pPr lvl="2"/>
            <a:r>
              <a:rPr lang="nl-NL" dirty="0" smtClean="0"/>
              <a:t>Fluent in Node.js, .NET, Angular, Java, C++</a:t>
            </a:r>
            <a:endParaRPr lang="bg-BG" dirty="0" smtClean="0"/>
          </a:p>
          <a:p>
            <a:pPr lvl="2"/>
            <a:r>
              <a:rPr lang="en-US" dirty="0" smtClean="0"/>
              <a:t>"30 under 30" – Forbes </a:t>
            </a:r>
            <a:r>
              <a:rPr lang="bg-BG" dirty="0" smtClean="0"/>
              <a:t>2017</a:t>
            </a:r>
            <a:r>
              <a:rPr lang="en-US" dirty="0" smtClean="0"/>
              <a:t> - Education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Trainers Team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27" y="1990914"/>
            <a:ext cx="3495487" cy="3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 smtClean="0">
                <a:solidFill>
                  <a:schemeClr val="bg1"/>
                </a:solidFill>
              </a:rPr>
              <a:t>Radoslav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Evgeniev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GB" noProof="1" smtClean="0"/>
              <a:t>Technical Trai</a:t>
            </a:r>
            <a:r>
              <a:rPr lang="en-US" noProof="1" smtClean="0"/>
              <a:t>n</a:t>
            </a:r>
            <a:r>
              <a:rPr lang="en-GB" noProof="1" smtClean="0"/>
              <a:t>er @ SoftUni</a:t>
            </a:r>
          </a:p>
          <a:p>
            <a:pPr lvl="1"/>
            <a:r>
              <a:rPr lang="en-GB" noProof="1" smtClean="0"/>
              <a:t>Java Web Developer</a:t>
            </a:r>
          </a:p>
          <a:p>
            <a:pPr lvl="1"/>
            <a:r>
              <a:rPr lang="en-GB" noProof="1" smtClean="0"/>
              <a:t>Experience with Spring Framework </a:t>
            </a:r>
          </a:p>
          <a:p>
            <a:pPr marL="609219" lvl="1" indent="0">
              <a:buNone/>
            </a:pPr>
            <a:r>
              <a:rPr lang="en-GB" noProof="1" smtClean="0"/>
              <a:t>    and Java EE</a:t>
            </a:r>
          </a:p>
          <a:p>
            <a:pPr lvl="1"/>
            <a:r>
              <a:rPr lang="en-GB" noProof="1" smtClean="0"/>
              <a:t>Interested in self-development </a:t>
            </a:r>
            <a:br>
              <a:rPr lang="en-GB" noProof="1" smtClean="0"/>
            </a:br>
            <a:r>
              <a:rPr lang="en-GB" noProof="1" smtClean="0"/>
              <a:t>and business</a:t>
            </a:r>
            <a:endParaRPr lang="en-GB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Trainers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83" y="1669383"/>
            <a:ext cx="3379020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4379</TotalTime>
  <Words>599</Words>
  <Application>Microsoft Office PowerPoint</Application>
  <PresentationFormat>Widescreen</PresentationFormat>
  <Paragraphs>152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Java MVC Frameworks</vt:lpstr>
      <vt:lpstr>Table of Contents</vt:lpstr>
      <vt:lpstr>Questions</vt:lpstr>
      <vt:lpstr>PowerPoint Presentation</vt:lpstr>
      <vt:lpstr>Java MVC Frameworks – Course Program(1)</vt:lpstr>
      <vt:lpstr>Java MVC Frameworks – Course Program(2)</vt:lpstr>
      <vt:lpstr>PowerPoint Presentation</vt:lpstr>
      <vt:lpstr>Trainers Team</vt:lpstr>
      <vt:lpstr>Trainers Team</vt:lpstr>
      <vt:lpstr>PowerPoint Presentation</vt:lpstr>
      <vt:lpstr>Java Web Module at SoftUni – Timeline</vt:lpstr>
      <vt:lpstr>Scoring System for the Course</vt:lpstr>
      <vt:lpstr>Homework Assignments &amp; Exercises</vt:lpstr>
      <vt:lpstr>Project</vt:lpstr>
      <vt:lpstr>Resources</vt:lpstr>
      <vt:lpstr>Java Web Course Web Site, Forum and FB Group</vt:lpstr>
      <vt:lpstr>The Java Web Frameworks Slides and Videos</vt:lpstr>
      <vt:lpstr>Learn to Search in Internet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Radoslav Ivanov</cp:lastModifiedBy>
  <cp:revision>93</cp:revision>
  <dcterms:created xsi:type="dcterms:W3CDTF">2018-05-23T13:08:44Z</dcterms:created>
  <dcterms:modified xsi:type="dcterms:W3CDTF">2019-02-20T11:49:51Z</dcterms:modified>
</cp:coreProperties>
</file>